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434" autoAdjust="0"/>
  </p:normalViewPr>
  <p:slideViewPr>
    <p:cSldViewPr snapToGrid="0">
      <p:cViewPr varScale="1">
        <p:scale>
          <a:sx n="92" d="100"/>
          <a:sy n="92" d="100"/>
        </p:scale>
        <p:origin x="4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опасных производственных объектов, закрепленных за отделом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опасных производственных объектов, закрепленных за отделом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4.1254874273966187E-2"/>
                  <c:y val="0.10309025030422754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117</a:t>
                    </a:r>
                    <a:endParaRPr lang="en-US" sz="20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2890087108676632E-2"/>
                  <c:y val="5.0042000482463551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98</a:t>
                    </a:r>
                    <a:endParaRPr lang="en-US" sz="20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6225417474989631E-2"/>
                  <c:y val="-5.5077240625083608E-3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66</a:t>
                    </a:r>
                    <a:endParaRPr lang="en-US" sz="20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6637662140058669E-2"/>
                  <c:y val="-3.20062259133857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smtClean="0"/>
                      <a:t>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9200711324127964E-2"/>
                  <c:y val="-0.19681880327703569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620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</c:v>
                </c:pt>
                <c:pt idx="1">
                  <c:v>НХ</c:v>
                </c:pt>
                <c:pt idx="2">
                  <c:v>МТ</c:v>
                </c:pt>
                <c:pt idx="3">
                  <c:v>РС</c:v>
                </c:pt>
                <c:pt idx="4">
                  <c:v>ГС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117</c:v>
                </c:pt>
                <c:pt idx="1">
                  <c:v>98</c:v>
                </c:pt>
                <c:pt idx="2">
                  <c:v>66</c:v>
                </c:pt>
                <c:pt idx="3">
                  <c:v>7</c:v>
                </c:pt>
                <c:pt idx="4">
                  <c:v>620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13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</a:t>
            </a:r>
            <a:r>
              <a:rPr lang="ru-RU" sz="213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проверок по видам</a:t>
            </a:r>
            <a:endParaRPr lang="ru-RU" sz="213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909981361025523E-2"/>
          <c:y val="9.6225152869023528E-2"/>
          <c:w val="0.46892093651337063"/>
          <c:h val="0.78103106108601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государственный надзор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21</c:v>
                </c:pt>
                <c:pt idx="2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государственный надзор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</c:v>
                </c:pt>
                <c:pt idx="1">
                  <c:v>42</c:v>
                </c:pt>
                <c:pt idx="2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346960"/>
        <c:axId val="145355536"/>
      </c:barChart>
      <c:catAx>
        <c:axId val="14534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355536"/>
        <c:crosses val="autoZero"/>
        <c:auto val="1"/>
        <c:lblAlgn val="ctr"/>
        <c:lblOffset val="100"/>
        <c:noMultiLvlLbl val="0"/>
      </c:catAx>
      <c:valAx>
        <c:axId val="14535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34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612195214728594"/>
          <c:y val="0.93561554881605435"/>
          <c:w val="0.10843242420784359"/>
          <c:h val="4.47176951594314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Количество выявленных нарушений при</a:t>
            </a:r>
            <a:r>
              <a:rPr lang="ru-RU" baseline="0" dirty="0" smtClean="0"/>
              <a:t> проведении плановых, внеплановых и проверок по постоянному надзору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государственный надзор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</c:v>
                </c:pt>
                <c:pt idx="1">
                  <c:v>184</c:v>
                </c:pt>
                <c:pt idx="2">
                  <c:v>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государственный надзор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304</c:v>
                </c:pt>
                <c:pt idx="1">
                  <c:v>633</c:v>
                </c:pt>
                <c:pt idx="2">
                  <c:v>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государственный надзор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5441808"/>
        <c:axId val="145442192"/>
      </c:barChart>
      <c:catAx>
        <c:axId val="14544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442192"/>
        <c:crosses val="autoZero"/>
        <c:auto val="1"/>
        <c:lblAlgn val="ctr"/>
        <c:lblOffset val="100"/>
        <c:noMultiLvlLbl val="0"/>
      </c:catAx>
      <c:valAx>
        <c:axId val="14544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44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наложенных административных наказаний (по результатам проведенных проверок в </a:t>
            </a:r>
            <a:r>
              <a:rPr lang="ru-RU" dirty="0" smtClean="0"/>
              <a:t>2022 </a:t>
            </a:r>
            <a:r>
              <a:rPr lang="ru-RU" dirty="0"/>
              <a:t>году)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2864696260793497E-2"/>
          <c:y val="0.12952581664910431"/>
          <c:w val="0.38354596979725358"/>
          <c:h val="0.669285696506060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наложенных административных наказаний (по результатам проведенных проверок в 2021 году)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ДЛ штраф</c:v>
                </c:pt>
                <c:pt idx="1">
                  <c:v>ЮЛ штраф</c:v>
                </c:pt>
                <c:pt idx="2">
                  <c:v>Предупреждение</c:v>
                </c:pt>
                <c:pt idx="3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10</c:v>
                </c:pt>
                <c:pt idx="2">
                  <c:v>16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2749438928829E-3"/>
          <c:y val="0.87468084929847412"/>
          <c:w val="0.7387990224048081"/>
          <c:h val="4.3127369879608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0.11787</cdr:x>
      <cdr:y>0.47315</cdr:y>
    </cdr:from>
    <cdr:to>
      <cdr:x>0.15769</cdr:x>
      <cdr:y>0.53669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9481" y="2749852"/>
          <a:ext cx="418732" cy="36928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35</a:t>
          </a:r>
          <a:endParaRPr lang="ru-RU" dirty="0"/>
        </a:p>
      </cdr:txBody>
    </cdr:sp>
  </cdr:relSizeAnchor>
  <cdr:relSizeAnchor xmlns:cdr="http://schemas.openxmlformats.org/drawingml/2006/chartDrawing">
    <cdr:from>
      <cdr:x>0.22892</cdr:x>
      <cdr:y>0.612</cdr:y>
    </cdr:from>
    <cdr:to>
      <cdr:x>0.26874</cdr:x>
      <cdr:y>0.67554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407278" y="3556825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21</a:t>
          </a:r>
        </a:p>
      </cdr:txBody>
    </cdr:sp>
  </cdr:relSizeAnchor>
  <cdr:relSizeAnchor xmlns:cdr="http://schemas.openxmlformats.org/drawingml/2006/chartDrawing">
    <cdr:from>
      <cdr:x>0.27292</cdr:x>
      <cdr:y>0.40896</cdr:y>
    </cdr:from>
    <cdr:to>
      <cdr:x>0.31274</cdr:x>
      <cdr:y>0.47251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869950" y="2376803"/>
          <a:ext cx="418731" cy="3693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42</a:t>
          </a:r>
          <a:endParaRPr lang="ru-RU" dirty="0"/>
        </a:p>
      </cdr:txBody>
    </cdr:sp>
  </cdr:relSizeAnchor>
  <cdr:relSizeAnchor xmlns:cdr="http://schemas.openxmlformats.org/drawingml/2006/chartDrawing">
    <cdr:from>
      <cdr:x>0.38382</cdr:x>
      <cdr:y>0.39448</cdr:y>
    </cdr:from>
    <cdr:to>
      <cdr:x>0.42363</cdr:x>
      <cdr:y>0.45803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036047" y="2292652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43</a:t>
          </a:r>
          <a:endParaRPr lang="ru-RU" dirty="0"/>
        </a:p>
      </cdr:txBody>
    </cdr:sp>
  </cdr:relSizeAnchor>
  <cdr:relSizeAnchor xmlns:cdr="http://schemas.openxmlformats.org/drawingml/2006/chartDrawing">
    <cdr:from>
      <cdr:x>0.42903</cdr:x>
      <cdr:y>0.10656</cdr:y>
    </cdr:from>
    <cdr:to>
      <cdr:x>0.46884</cdr:x>
      <cdr:y>0.17011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511537" y="619290"/>
          <a:ext cx="418626" cy="36934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73</a:t>
          </a:r>
          <a:endParaRPr lang="ru-RU" dirty="0"/>
        </a:p>
      </cdr:txBody>
    </cdr:sp>
  </cdr:relSizeAnchor>
  <cdr:relSizeAnchor xmlns:cdr="http://schemas.openxmlformats.org/drawingml/2006/chartDrawing">
    <cdr:from>
      <cdr:x>0.56975</cdr:x>
      <cdr:y>0.13867</cdr:y>
    </cdr:from>
    <cdr:to>
      <cdr:x>0.61594</cdr:x>
      <cdr:y>0.19163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991225" y="805954"/>
          <a:ext cx="485775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1400" b="0" cap="none" spc="0" dirty="0">
            <a:ln w="0"/>
            <a:solidFill>
              <a:schemeClr val="bg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0.12161</cdr:x>
      <cdr:y>0.77814</cdr:y>
    </cdr:from>
    <cdr:to>
      <cdr:x>0.16143</cdr:x>
      <cdr:y>0.83775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1278781" y="4821411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49</a:t>
          </a:r>
          <a:endParaRPr lang="ru-RU" dirty="0"/>
        </a:p>
      </cdr:txBody>
    </cdr:sp>
  </cdr:relSizeAnchor>
  <cdr:relSizeAnchor xmlns:cdr="http://schemas.openxmlformats.org/drawingml/2006/chartDrawing">
    <cdr:from>
      <cdr:x>0.42742</cdr:x>
      <cdr:y>0.63377</cdr:y>
    </cdr:from>
    <cdr:to>
      <cdr:x>0.47836</cdr:x>
      <cdr:y>0.69338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4494561" y="3926914"/>
          <a:ext cx="53572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184</a:t>
          </a:r>
          <a:endParaRPr lang="ru-RU" dirty="0"/>
        </a:p>
      </cdr:txBody>
    </cdr:sp>
  </cdr:relSizeAnchor>
  <cdr:relSizeAnchor xmlns:cdr="http://schemas.openxmlformats.org/drawingml/2006/chartDrawing">
    <cdr:from>
      <cdr:x>0.48634</cdr:x>
      <cdr:y>0.15798</cdr:y>
    </cdr:from>
    <cdr:to>
      <cdr:x>0.53728</cdr:x>
      <cdr:y>0.21759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5114118" y="978848"/>
          <a:ext cx="53572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633</a:t>
          </a:r>
          <a:endParaRPr lang="ru-RU" dirty="0"/>
        </a:p>
      </cdr:txBody>
    </cdr:sp>
  </cdr:relSizeAnchor>
  <cdr:relSizeAnchor xmlns:cdr="http://schemas.openxmlformats.org/drawingml/2006/chartDrawing">
    <cdr:from>
      <cdr:x>0.74525</cdr:x>
      <cdr:y>0.77353</cdr:y>
    </cdr:from>
    <cdr:to>
      <cdr:x>0.78507</cdr:x>
      <cdr:y>0.83313</cdr:y>
    </cdr:to>
    <cdr:sp macro="" textlink="">
      <cdr:nvSpPr>
        <cdr:cNvPr id="5" name="TextBox 6"/>
        <cdr:cNvSpPr txBox="1"/>
      </cdr:nvSpPr>
      <cdr:spPr>
        <a:xfrm xmlns:a="http://schemas.openxmlformats.org/drawingml/2006/main">
          <a:off x="7836740" y="4792836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55</a:t>
          </a:r>
          <a:endParaRPr lang="ru-RU" dirty="0"/>
        </a:p>
      </cdr:txBody>
    </cdr:sp>
  </cdr:relSizeAnchor>
  <cdr:relSizeAnchor xmlns:cdr="http://schemas.openxmlformats.org/drawingml/2006/chartDrawing">
    <cdr:from>
      <cdr:x>0.8095</cdr:x>
      <cdr:y>0.72846</cdr:y>
    </cdr:from>
    <cdr:to>
      <cdr:x>0.84932</cdr:x>
      <cdr:y>0.78807</cdr:y>
    </cdr:to>
    <cdr:sp macro="" textlink="">
      <cdr:nvSpPr>
        <cdr:cNvPr id="6" name="TextBox 6"/>
        <cdr:cNvSpPr txBox="1"/>
      </cdr:nvSpPr>
      <cdr:spPr>
        <a:xfrm xmlns:a="http://schemas.openxmlformats.org/drawingml/2006/main">
          <a:off x="8512411" y="4513618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95</a:t>
          </a:r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0.17602</cdr:x>
      <cdr:y>0.65439</cdr:y>
    </cdr:from>
    <cdr:to>
      <cdr:x>0.26298</cdr:x>
      <cdr:y>0.72912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50910" y="3943454"/>
          <a:ext cx="914436" cy="450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/>
            <a:t>10 на сумму 2100,0 тр. 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0.17162</cdr:x>
      <cdr:y>0.1731</cdr:y>
    </cdr:from>
    <cdr:to>
      <cdr:x>0.25858</cdr:x>
      <cdr:y>0.24784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804674" y="1043121"/>
          <a:ext cx="914436" cy="450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/>
            <a:t>4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0.24104</cdr:x>
      <cdr:y>0.35575</cdr:y>
    </cdr:from>
    <cdr:to>
      <cdr:x>0.32944</cdr:x>
      <cdr:y>0.4312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534730" y="2143814"/>
          <a:ext cx="929536" cy="454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/>
            <a:t>16 на сумму 380,0 тр.</a:t>
          </a:r>
        </a:p>
        <a:p xmlns:a="http://schemas.openxmlformats.org/drawingml/2006/main">
          <a:endParaRPr lang="ru-RU" sz="1400" dirty="0"/>
        </a:p>
      </cdr:txBody>
    </cdr:sp>
  </cdr:relSizeAnchor>
  <cdr:relSizeAnchor xmlns:cdr="http://schemas.openxmlformats.org/drawingml/2006/chartDrawing">
    <cdr:from>
      <cdr:x>0.06688</cdr:x>
      <cdr:y>0.46253</cdr:y>
    </cdr:from>
    <cdr:to>
      <cdr:x>0.15384</cdr:x>
      <cdr:y>0.53727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03335" y="2787281"/>
          <a:ext cx="914436" cy="450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/>
            <a:t>16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0.72414</cdr:x>
      <cdr:y>0.20385</cdr:y>
    </cdr:from>
    <cdr:to>
      <cdr:x>0.81253</cdr:x>
      <cdr:y>0.2793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614729" y="1228454"/>
          <a:ext cx="929536" cy="454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800" dirty="0" smtClean="0"/>
        </a:p>
        <a:p xmlns:a="http://schemas.openxmlformats.org/drawingml/2006/main">
          <a:endParaRPr lang="ru-RU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95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2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74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84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2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4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7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1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47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18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67E7-C37D-4407-8021-0EA4F885D668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810F-9698-4D6C-BDC6-1F26A3E15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68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8765"/>
          </a:xfrm>
        </p:spPr>
        <p:txBody>
          <a:bodyPr>
            <a:normAutofit fontScale="90000"/>
          </a:bodyPr>
          <a:lstStyle/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Федеральная служба по экологическому, технологическому и атомному надзору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1600" b="1" dirty="0" err="1" smtClean="0">
                <a:latin typeface="Times New Roman" pitchFamily="18" charset="0"/>
                <a:cs typeface="Times New Roman" pitchFamily="18" charset="0"/>
              </a:rPr>
              <a:t>Ростехнадзор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Ленское управление Федеральной службы по экологическому, технологическому и атомному надзору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593075"/>
            <a:ext cx="9144000" cy="26647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КОНТРОЛЬНО-НАДЗОРНОЙ ДЕЯТЕЛЬНОСТИ ЛЕНСКОГО ОТДЕЛА ПО НАДЗОРУ ЗА ОБЪЕКТАМИ НЕФТЕГАЗОДОБЫВАЮЩЕГО КОМПЛЕКСА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ЗА 2022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1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73492"/>
              </p:ext>
            </p:extLst>
          </p:nvPr>
        </p:nvGraphicFramePr>
        <p:xfrm>
          <a:off x="895350" y="384176"/>
          <a:ext cx="7648575" cy="5473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242663" y="1319348"/>
            <a:ext cx="38215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государственном реестре опасных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производственных объектов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зарегистрировано 908 ОПО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1994470"/>
              </p:ext>
            </p:extLst>
          </p:nvPr>
        </p:nvGraphicFramePr>
        <p:xfrm>
          <a:off x="866775" y="355600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44287" y="4872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57950" y="1079064"/>
            <a:ext cx="481965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Снижение проводимых мероприятий по контролю (надзору) в 2022 году связано с вступлением в силу Постановления Правительства РФ от 10.03.2022 № 336 «Об особенностях организации и осуществления государственного контроля (надзора), муниципального контроля».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410687"/>
              </p:ext>
            </p:extLst>
          </p:nvPr>
        </p:nvGraphicFramePr>
        <p:xfrm>
          <a:off x="838200" y="218364"/>
          <a:ext cx="10515600" cy="619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74960" y="331640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304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9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719789"/>
              </p:ext>
            </p:extLst>
          </p:nvPr>
        </p:nvGraphicFramePr>
        <p:xfrm>
          <a:off x="802256" y="211198"/>
          <a:ext cx="10515600" cy="602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239109" y="1074616"/>
            <a:ext cx="57336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2022 году по ч. 1 ст. 9.1 КоАП РФ судебными органами приостановлена деятельность по эксплуатации: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опасного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производственного объекта «Сеть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газопотребления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предприятия», эксплуатируемого МУП «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Жилкомсервис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сроком на 35 суток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резервуара и технических устройств сроком на 70 суток на опасном производственном объекте «Площадка нефтебазы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Хандыгской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эксплуатируемом АО «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Саханефтегазсбыт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опасного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производственного объекта «Склад ГСМ п. Белая Гора», эксплуатируемого ГУП «ЖКХ РС(Я)», сроком на 90 суток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1-й нитки (основной) подводного перехода магистрального газопровода через р. Лена «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Хатассы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-Павловск» опасного производственного объекта «Участок магистрального газопровода СВГКМ-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Мастах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-Берге-Якутск (I, II, III нитками) с газопроводами-отводами к населенным пунктам», эксплуатируемого АО «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Сахатранснефтегаз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путем закрытия задвижек на 30 (тридцать) суток.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99803"/>
            <a:ext cx="10515600" cy="3438213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6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266</Words>
  <Application>Microsoft Office PowerPoint</Application>
  <PresentationFormat>Широкоэкранный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dc:title>
  <dc:creator>Архипова Алла Алексеевна</dc:creator>
  <cp:lastModifiedBy>Соколова Вера Леонидовна</cp:lastModifiedBy>
  <cp:revision>34</cp:revision>
  <dcterms:created xsi:type="dcterms:W3CDTF">2022-03-03T06:33:20Z</dcterms:created>
  <dcterms:modified xsi:type="dcterms:W3CDTF">2023-03-01T07:01:09Z</dcterms:modified>
</cp:coreProperties>
</file>