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62" r:id="rId3"/>
    <p:sldId id="265" r:id="rId4"/>
    <p:sldId id="267" r:id="rId5"/>
    <p:sldId id="291" r:id="rId6"/>
    <p:sldId id="281" r:id="rId7"/>
    <p:sldId id="293" r:id="rId8"/>
    <p:sldId id="294" r:id="rId9"/>
    <p:sldId id="295" r:id="rId10"/>
    <p:sldId id="263" r:id="rId11"/>
    <p:sldId id="258" r:id="rId12"/>
    <p:sldId id="257" r:id="rId13"/>
    <p:sldId id="260" r:id="rId14"/>
    <p:sldId id="271" r:id="rId15"/>
    <p:sldId id="296" r:id="rId16"/>
  </p:sldIdLst>
  <p:sldSz cx="9144000" cy="5143500" type="screen16x9"/>
  <p:notesSz cx="6858000" cy="9144000"/>
  <p:embeddedFontLst>
    <p:embeddedFont>
      <p:font typeface="Fira Sans Extra Condensed" panose="020B0503050000020004" pitchFamily="34" charset="0"/>
      <p:regular r:id="rId18"/>
      <p:bold r:id="rId19"/>
      <p:italic r:id="rId20"/>
      <p:boldItalic r:id="rId21"/>
    </p:embeddedFont>
    <p:embeddedFont>
      <p:font typeface="Fira Sans Extra Condensed SemiBold" panose="020B0604020202020204" charset="0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97DD53-4C95-4F75-A944-16F0142BFE06}">
  <a:tblStyle styleId="{8E97DD53-4C95-4F75-A944-16F0142BFE0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0CF2773-BDE4-41C3-93AE-EFAF90911F7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98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КНМ</c:v>
                </c:pt>
                <c:pt idx="1">
                  <c:v>Нарушения КНМ</c:v>
                </c:pt>
                <c:pt idx="2">
                  <c:v>ПГН</c:v>
                </c:pt>
                <c:pt idx="3">
                  <c:v>Нарушения ПГН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</c:v>
                </c:pt>
                <c:pt idx="1">
                  <c:v>46</c:v>
                </c:pt>
                <c:pt idx="2">
                  <c:v>24</c:v>
                </c:pt>
                <c:pt idx="3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00-49B0-A98A-611EAB69CA4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КНМ</c:v>
                </c:pt>
                <c:pt idx="1">
                  <c:v>Нарушения КНМ</c:v>
                </c:pt>
                <c:pt idx="2">
                  <c:v>ПГН</c:v>
                </c:pt>
                <c:pt idx="3">
                  <c:v>Нарушения ПГН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</c:v>
                </c:pt>
                <c:pt idx="1">
                  <c:v>53</c:v>
                </c:pt>
                <c:pt idx="2">
                  <c:v>42</c:v>
                </c:pt>
                <c:pt idx="3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00-49B0-A98A-611EAB69CA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5132608"/>
        <c:axId val="625146528"/>
      </c:barChart>
      <c:catAx>
        <c:axId val="62513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25146528"/>
        <c:crosses val="autoZero"/>
        <c:auto val="1"/>
        <c:lblAlgn val="ctr"/>
        <c:lblOffset val="100"/>
        <c:noMultiLvlLbl val="0"/>
      </c:catAx>
      <c:valAx>
        <c:axId val="62514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2513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I полугодие 2026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Предупреждения</c:v>
                </c:pt>
                <c:pt idx="1">
                  <c:v>Штрафы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20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69-4495-AF3A-F90D5DC4D88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I полугодие 2025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DB-42E6-9EAE-9542327BAA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DB-42E6-9EAE-9542327BAAD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Предупреждения</c:v>
                </c:pt>
                <c:pt idx="1">
                  <c:v>Штрафы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37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DB-42E6-9EAE-9542327BAA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dcb566e1d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dcb566e1d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06cd67cd44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06cd67cd44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106cd67cd44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106cd67cd44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106cd67cd44_0_5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106cd67cd44_0_5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ec1d423937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ec1d423937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7990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10718d1d8d6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10718d1d8d6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10718d1d8d6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10718d1d8d6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43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10718d1d8d6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10718d1d8d6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2732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10718d1d8d6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10718d1d8d6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5093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06cd67cd44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106cd67cd44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062bbc0e8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062bbc0e8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ec1d423937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ec1d423937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062bbc0e88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062bbc0e88_0_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1058aee469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1058aee469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062bbc0e8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062bbc0e8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8419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594875" y="1360738"/>
            <a:ext cx="3815700" cy="229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600" b="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594875" y="3654388"/>
            <a:ext cx="3815700" cy="3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457200" y="1247950"/>
            <a:ext cx="8229600" cy="30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52475"/>
            <a:ext cx="8229600" cy="3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ctrTitle"/>
          </p:nvPr>
        </p:nvSpPr>
        <p:spPr>
          <a:xfrm>
            <a:off x="733415" y="1537021"/>
            <a:ext cx="7665456" cy="229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Анализ правоприменительной практики при осуществлении федерального государственного надзора в области промышленной безопасности на опасных производственных объектах нефтегазового комплекса за </a:t>
            </a:r>
            <a:r>
              <a:rPr lang="en-US" sz="2800" dirty="0"/>
              <a:t>I </a:t>
            </a:r>
            <a:r>
              <a:rPr lang="ru-RU" sz="2800" dirty="0"/>
              <a:t>полугодие 2026 года</a:t>
            </a:r>
            <a:endParaRPr sz="2800" dirty="0"/>
          </a:p>
        </p:txBody>
      </p:sp>
      <p:sp>
        <p:nvSpPr>
          <p:cNvPr id="47" name="Google Shape;47;p15"/>
          <p:cNvSpPr txBox="1">
            <a:spLocks noGrp="1"/>
          </p:cNvSpPr>
          <p:nvPr>
            <p:ph type="subTitle" idx="1"/>
          </p:nvPr>
        </p:nvSpPr>
        <p:spPr>
          <a:xfrm>
            <a:off x="2687025" y="4033984"/>
            <a:ext cx="3815700" cy="3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г. Якутск, 2026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48;p15"/>
          <p:cNvSpPr/>
          <p:nvPr/>
        </p:nvSpPr>
        <p:spPr>
          <a:xfrm>
            <a:off x="2299500" y="4431525"/>
            <a:ext cx="655125" cy="300550"/>
          </a:xfrm>
          <a:custGeom>
            <a:avLst/>
            <a:gdLst/>
            <a:ahLst/>
            <a:cxnLst/>
            <a:rect l="l" t="t" r="r" b="b"/>
            <a:pathLst>
              <a:path w="26205" h="12022" fill="none" extrusionOk="0">
                <a:moveTo>
                  <a:pt x="13891" y="0"/>
                </a:moveTo>
                <a:lnTo>
                  <a:pt x="12155" y="5593"/>
                </a:lnTo>
                <a:lnTo>
                  <a:pt x="12155" y="5593"/>
                </a:lnTo>
                <a:lnTo>
                  <a:pt x="11744" y="5468"/>
                </a:lnTo>
                <a:lnTo>
                  <a:pt x="10597" y="5110"/>
                </a:lnTo>
                <a:lnTo>
                  <a:pt x="8868" y="4566"/>
                </a:lnTo>
                <a:lnTo>
                  <a:pt x="7834" y="4235"/>
                </a:lnTo>
                <a:lnTo>
                  <a:pt x="6707" y="3870"/>
                </a:lnTo>
                <a:lnTo>
                  <a:pt x="7091" y="4394"/>
                </a:lnTo>
                <a:lnTo>
                  <a:pt x="7091" y="4394"/>
                </a:lnTo>
                <a:lnTo>
                  <a:pt x="6840" y="4334"/>
                </a:lnTo>
                <a:lnTo>
                  <a:pt x="6555" y="4255"/>
                </a:lnTo>
                <a:lnTo>
                  <a:pt x="6237" y="4155"/>
                </a:lnTo>
                <a:lnTo>
                  <a:pt x="5885" y="4043"/>
                </a:lnTo>
                <a:lnTo>
                  <a:pt x="5508" y="3917"/>
                </a:lnTo>
                <a:lnTo>
                  <a:pt x="5110" y="3771"/>
                </a:lnTo>
                <a:lnTo>
                  <a:pt x="4228" y="3453"/>
                </a:lnTo>
                <a:lnTo>
                  <a:pt x="3274" y="3088"/>
                </a:lnTo>
                <a:lnTo>
                  <a:pt x="2247" y="2684"/>
                </a:lnTo>
                <a:lnTo>
                  <a:pt x="1167" y="2253"/>
                </a:lnTo>
                <a:lnTo>
                  <a:pt x="47" y="1796"/>
                </a:lnTo>
                <a:lnTo>
                  <a:pt x="47" y="1796"/>
                </a:lnTo>
                <a:lnTo>
                  <a:pt x="0" y="6694"/>
                </a:lnTo>
                <a:lnTo>
                  <a:pt x="0" y="6694"/>
                </a:lnTo>
                <a:lnTo>
                  <a:pt x="0" y="6912"/>
                </a:lnTo>
                <a:lnTo>
                  <a:pt x="7" y="7131"/>
                </a:lnTo>
                <a:lnTo>
                  <a:pt x="27" y="7350"/>
                </a:lnTo>
                <a:lnTo>
                  <a:pt x="53" y="7555"/>
                </a:lnTo>
                <a:lnTo>
                  <a:pt x="86" y="7767"/>
                </a:lnTo>
                <a:lnTo>
                  <a:pt x="139" y="7966"/>
                </a:lnTo>
                <a:lnTo>
                  <a:pt x="199" y="8165"/>
                </a:lnTo>
                <a:lnTo>
                  <a:pt x="279" y="8364"/>
                </a:lnTo>
                <a:lnTo>
                  <a:pt x="325" y="8456"/>
                </a:lnTo>
                <a:lnTo>
                  <a:pt x="371" y="8549"/>
                </a:lnTo>
                <a:lnTo>
                  <a:pt x="424" y="8642"/>
                </a:lnTo>
                <a:lnTo>
                  <a:pt x="477" y="8735"/>
                </a:lnTo>
                <a:lnTo>
                  <a:pt x="537" y="8828"/>
                </a:lnTo>
                <a:lnTo>
                  <a:pt x="603" y="8914"/>
                </a:lnTo>
                <a:lnTo>
                  <a:pt x="676" y="9007"/>
                </a:lnTo>
                <a:lnTo>
                  <a:pt x="749" y="9093"/>
                </a:lnTo>
                <a:lnTo>
                  <a:pt x="829" y="9179"/>
                </a:lnTo>
                <a:lnTo>
                  <a:pt x="915" y="9265"/>
                </a:lnTo>
                <a:lnTo>
                  <a:pt x="1008" y="9345"/>
                </a:lnTo>
                <a:lnTo>
                  <a:pt x="1100" y="9431"/>
                </a:lnTo>
                <a:lnTo>
                  <a:pt x="1206" y="9510"/>
                </a:lnTo>
                <a:lnTo>
                  <a:pt x="1312" y="9590"/>
                </a:lnTo>
                <a:lnTo>
                  <a:pt x="1425" y="9669"/>
                </a:lnTo>
                <a:lnTo>
                  <a:pt x="1544" y="9742"/>
                </a:lnTo>
                <a:lnTo>
                  <a:pt x="1670" y="9822"/>
                </a:lnTo>
                <a:lnTo>
                  <a:pt x="1803" y="9895"/>
                </a:lnTo>
                <a:lnTo>
                  <a:pt x="1942" y="9968"/>
                </a:lnTo>
                <a:lnTo>
                  <a:pt x="2081" y="10040"/>
                </a:lnTo>
                <a:lnTo>
                  <a:pt x="2234" y="10107"/>
                </a:lnTo>
                <a:lnTo>
                  <a:pt x="2393" y="10173"/>
                </a:lnTo>
                <a:lnTo>
                  <a:pt x="2558" y="10239"/>
                </a:lnTo>
                <a:lnTo>
                  <a:pt x="2731" y="10306"/>
                </a:lnTo>
                <a:lnTo>
                  <a:pt x="3095" y="10431"/>
                </a:lnTo>
                <a:lnTo>
                  <a:pt x="3493" y="10551"/>
                </a:lnTo>
                <a:lnTo>
                  <a:pt x="3924" y="10663"/>
                </a:lnTo>
                <a:lnTo>
                  <a:pt x="4388" y="10769"/>
                </a:lnTo>
                <a:lnTo>
                  <a:pt x="4885" y="10875"/>
                </a:lnTo>
                <a:lnTo>
                  <a:pt x="5415" y="10968"/>
                </a:lnTo>
                <a:lnTo>
                  <a:pt x="5978" y="11054"/>
                </a:lnTo>
                <a:lnTo>
                  <a:pt x="6588" y="11134"/>
                </a:lnTo>
                <a:lnTo>
                  <a:pt x="7231" y="11200"/>
                </a:lnTo>
                <a:lnTo>
                  <a:pt x="7913" y="11266"/>
                </a:lnTo>
                <a:lnTo>
                  <a:pt x="8636" y="11326"/>
                </a:lnTo>
                <a:lnTo>
                  <a:pt x="9398" y="11373"/>
                </a:lnTo>
                <a:lnTo>
                  <a:pt x="9398" y="11373"/>
                </a:lnTo>
                <a:lnTo>
                  <a:pt x="10968" y="11459"/>
                </a:lnTo>
                <a:lnTo>
                  <a:pt x="12532" y="11538"/>
                </a:lnTo>
                <a:lnTo>
                  <a:pt x="14063" y="11611"/>
                </a:lnTo>
                <a:lnTo>
                  <a:pt x="15568" y="11677"/>
                </a:lnTo>
                <a:lnTo>
                  <a:pt x="17013" y="11737"/>
                </a:lnTo>
                <a:lnTo>
                  <a:pt x="18404" y="11790"/>
                </a:lnTo>
                <a:lnTo>
                  <a:pt x="20949" y="11876"/>
                </a:lnTo>
                <a:lnTo>
                  <a:pt x="23103" y="11942"/>
                </a:lnTo>
                <a:lnTo>
                  <a:pt x="24760" y="11989"/>
                </a:lnTo>
                <a:lnTo>
                  <a:pt x="26205" y="12022"/>
                </a:lnTo>
                <a:lnTo>
                  <a:pt x="13891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D95DC2FE-2C61-91A9-76A7-86A9A90B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114F5A-2016-07E5-8E25-97D94FC80548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C0F9CD7E-E7E6-937D-53FC-0AAF32D50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1"/>
          <p:cNvSpPr txBox="1">
            <a:spLocks noGrp="1"/>
          </p:cNvSpPr>
          <p:nvPr>
            <p:ph type="title"/>
          </p:nvPr>
        </p:nvSpPr>
        <p:spPr>
          <a:xfrm>
            <a:off x="457200" y="1316527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Поднадзорные объекты</a:t>
            </a:r>
            <a:endParaRPr dirty="0"/>
          </a:p>
        </p:txBody>
      </p:sp>
      <p:graphicFrame>
        <p:nvGraphicFramePr>
          <p:cNvPr id="336" name="Google Shape;336;p21"/>
          <p:cNvGraphicFramePr/>
          <p:nvPr>
            <p:extLst>
              <p:ext uri="{D42A27DB-BD31-4B8C-83A1-F6EECF244321}">
                <p14:modId xmlns:p14="http://schemas.microsoft.com/office/powerpoint/2010/main" val="1534275392"/>
              </p:ext>
            </p:extLst>
          </p:nvPr>
        </p:nvGraphicFramePr>
        <p:xfrm>
          <a:off x="457202" y="1881520"/>
          <a:ext cx="8229597" cy="2542400"/>
        </p:xfrm>
        <a:graphic>
          <a:graphicData uri="http://schemas.openxmlformats.org/drawingml/2006/table">
            <a:tbl>
              <a:tblPr>
                <a:noFill/>
                <a:tableStyleId>{8E97DD53-4C95-4F75-A944-16F0142BFE06}</a:tableStyleId>
              </a:tblPr>
              <a:tblGrid>
                <a:gridCol w="2030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5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89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68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89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8957">
                  <a:extLst>
                    <a:ext uri="{9D8B030D-6E8A-4147-A177-3AD203B41FA5}">
                      <a16:colId xmlns:a16="http://schemas.microsoft.com/office/drawing/2014/main" val="3852797533"/>
                    </a:ext>
                  </a:extLst>
                </a:gridCol>
              </a:tblGrid>
              <a:tr h="520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 strike="noStrike" cap="none" dirty="0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0" u="none" strike="noStrike" cap="none" dirty="0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НД</a:t>
                      </a:r>
                      <a:endParaRPr sz="1800" dirty="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0" u="none" strike="noStrike" cap="none" dirty="0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МТ</a:t>
                      </a:r>
                      <a:endParaRPr sz="1800" dirty="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0" u="none" strike="noStrike" cap="none" dirty="0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НХ</a:t>
                      </a:r>
                      <a:endParaRPr sz="1800" dirty="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0" u="none" strike="noStrike" cap="none" dirty="0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ГС</a:t>
                      </a:r>
                      <a:endParaRPr sz="1800" dirty="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i="0" u="none" strike="noStrike" cap="none" spc="0" dirty="0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ВСЕГО</a:t>
                      </a:r>
                      <a:endParaRPr sz="1800" b="1" i="0" u="none" strike="noStrike" cap="none" spc="0" dirty="0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 </a:t>
                      </a: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класс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36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r>
                        <a:rPr lang="en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i="0" u="none" strike="noStrike" cap="none" dirty="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40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II </a:t>
                      </a: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класс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70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r>
                        <a:rPr lang="en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i="0" u="none" strike="noStrike" cap="none" dirty="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97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III </a:t>
                      </a: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класс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77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r>
                        <a:rPr lang="en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90</a:t>
                      </a:r>
                      <a:r>
                        <a:rPr lang="en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706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i="0" u="none" strike="noStrike" cap="none" dirty="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875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IV </a:t>
                      </a: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класс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r>
                        <a:rPr lang="en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r>
                        <a:rPr lang="en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i="0" u="none" strike="noStrike" cap="none" dirty="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35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i="0" u="none" strike="noStrike" cap="none" dirty="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Total</a:t>
                      </a:r>
                      <a:endParaRPr b="1" dirty="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i="0" u="none" strike="noStrike" cap="none" dirty="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142</a:t>
                      </a:r>
                      <a:endParaRPr b="1" dirty="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i="0" u="none" strike="noStrike" cap="none" dirty="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77</a:t>
                      </a:r>
                      <a:r>
                        <a:rPr lang="en" b="1" i="0" u="none" strike="noStrike" cap="none" dirty="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dirty="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i="0" u="none" strike="noStrike" cap="none" dirty="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</a:t>
                      </a:r>
                      <a:endParaRPr b="1" dirty="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i="0" u="none" strike="noStrike" cap="none" dirty="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728</a:t>
                      </a:r>
                      <a:r>
                        <a:rPr lang="en" b="1" i="0" u="none" strike="noStrike" cap="none" dirty="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dirty="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i="0" u="none" strike="noStrike" cap="none" dirty="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1047</a:t>
                      </a:r>
                      <a:endParaRPr b="1" dirty="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2758B4C4-993A-7FDF-DCD8-B50B0A702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56C500-C74C-6661-D794-76B8CAC82013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683AB6DE-AE12-2BDD-19F6-36C071062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86A72C9E-DF6C-B920-3B06-8E511BAA0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802" y="2714"/>
            <a:ext cx="4309763" cy="91711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sz="1800" b="1" dirty="0">
                <a:solidFill>
                  <a:srgbClr val="FFFFFF"/>
                </a:solidFill>
                <a:latin typeface="Arial"/>
                <a:cs typeface="Times New Roman" panose="02020603050405020304" pitchFamily="18" charset="0"/>
              </a:rPr>
              <a:t>Государственный реестр опасных производственных объектов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4"/>
          <p:cNvSpPr txBox="1">
            <a:spLocks noGrp="1"/>
          </p:cNvSpPr>
          <p:nvPr>
            <p:ph type="title"/>
          </p:nvPr>
        </p:nvSpPr>
        <p:spPr>
          <a:xfrm>
            <a:off x="136063" y="1234686"/>
            <a:ext cx="8871874" cy="2582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Увеличение внеплановых КНМ и КНД при осуществлении ПГН</a:t>
            </a:r>
            <a:endParaRPr dirty="0"/>
          </a:p>
        </p:txBody>
      </p: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03DEA9CB-3547-B87B-4639-DCEF2BD76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5A31CC-0A34-D028-E29F-47A30171173F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E4A3B9EB-7EFA-8ABE-E440-A17328493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86C959AC-F948-C18A-FF18-818D1EA58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400" y="2714"/>
            <a:ext cx="5031726" cy="91711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sz="1800" b="1" dirty="0">
                <a:solidFill>
                  <a:srgbClr val="FFFFFF"/>
                </a:solidFill>
                <a:latin typeface="Arial"/>
                <a:cs typeface="Times New Roman" panose="02020603050405020304" pitchFamily="18" charset="0"/>
              </a:rPr>
              <a:t>Контрольная (надзорная) деятельность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AA6F69D-EDD4-A858-C89C-973A14CAED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2462667"/>
              </p:ext>
            </p:extLst>
          </p:nvPr>
        </p:nvGraphicFramePr>
        <p:xfrm>
          <a:off x="1603101" y="1717012"/>
          <a:ext cx="5613401" cy="3329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6"/>
          <p:cNvSpPr/>
          <p:nvPr/>
        </p:nvSpPr>
        <p:spPr>
          <a:xfrm>
            <a:off x="1727250" y="2205013"/>
            <a:ext cx="2024176" cy="1967025"/>
          </a:xfrm>
          <a:prstGeom prst="roundRect">
            <a:avLst>
              <a:gd name="adj" fmla="val 0"/>
            </a:avLst>
          </a:prstGeom>
          <a:solidFill>
            <a:srgbClr val="1642C5">
              <a:alpha val="251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5" name="Google Shape;495;p26"/>
          <p:cNvGrpSpPr/>
          <p:nvPr/>
        </p:nvGrpSpPr>
        <p:grpSpPr>
          <a:xfrm>
            <a:off x="1986638" y="2423054"/>
            <a:ext cx="2061000" cy="1522496"/>
            <a:chOff x="2005400" y="1248480"/>
            <a:chExt cx="2061000" cy="1052046"/>
          </a:xfrm>
        </p:grpSpPr>
        <p:grpSp>
          <p:nvGrpSpPr>
            <p:cNvPr id="496" name="Google Shape;496;p26"/>
            <p:cNvGrpSpPr/>
            <p:nvPr/>
          </p:nvGrpSpPr>
          <p:grpSpPr>
            <a:xfrm>
              <a:off x="2005400" y="1619862"/>
              <a:ext cx="2061000" cy="680664"/>
              <a:chOff x="1776800" y="1531613"/>
              <a:chExt cx="2061000" cy="680664"/>
            </a:xfrm>
          </p:grpSpPr>
          <p:sp>
            <p:nvSpPr>
              <p:cNvPr id="497" name="Google Shape;497;p26"/>
              <p:cNvSpPr txBox="1"/>
              <p:nvPr/>
            </p:nvSpPr>
            <p:spPr>
              <a:xfrm>
                <a:off x="1776800" y="1531613"/>
                <a:ext cx="2061000" cy="27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800" b="1" dirty="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Проверки Прокуратуры</a:t>
                </a:r>
                <a:endParaRPr sz="1800" b="1" dirty="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498" name="Google Shape;498;p26"/>
              <p:cNvSpPr txBox="1"/>
              <p:nvPr/>
            </p:nvSpPr>
            <p:spPr>
              <a:xfrm>
                <a:off x="1776800" y="1813576"/>
                <a:ext cx="2061000" cy="39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в качестве специалиста</a:t>
                </a:r>
                <a:endParaRPr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499" name="Google Shape;499;p26"/>
            <p:cNvSpPr txBox="1"/>
            <p:nvPr/>
          </p:nvSpPr>
          <p:spPr>
            <a:xfrm>
              <a:off x="2005400" y="1248480"/>
              <a:ext cx="20610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000" b="1" dirty="0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4</a:t>
              </a:r>
              <a:endParaRPr sz="3000" b="1" dirty="0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505" name="Google Shape;505;p26"/>
          <p:cNvSpPr/>
          <p:nvPr/>
        </p:nvSpPr>
        <p:spPr>
          <a:xfrm>
            <a:off x="4409802" y="1515667"/>
            <a:ext cx="3657600" cy="3023108"/>
          </a:xfrm>
          <a:prstGeom prst="roundRect">
            <a:avLst>
              <a:gd name="adj" fmla="val 0"/>
            </a:avLst>
          </a:prstGeom>
          <a:solidFill>
            <a:srgbClr val="2A8BFD">
              <a:alpha val="251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6" name="Google Shape;506;p26"/>
          <p:cNvGrpSpPr/>
          <p:nvPr/>
        </p:nvGrpSpPr>
        <p:grpSpPr>
          <a:xfrm>
            <a:off x="4895621" y="2169048"/>
            <a:ext cx="1060118" cy="715875"/>
            <a:chOff x="6198082" y="3498350"/>
            <a:chExt cx="1060118" cy="715875"/>
          </a:xfrm>
        </p:grpSpPr>
        <p:sp>
          <p:nvSpPr>
            <p:cNvPr id="507" name="Google Shape;507;p26"/>
            <p:cNvSpPr txBox="1"/>
            <p:nvPr/>
          </p:nvSpPr>
          <p:spPr>
            <a:xfrm>
              <a:off x="6625800" y="3986225"/>
              <a:ext cx="632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2025</a:t>
              </a:r>
              <a:endParaRPr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08" name="Google Shape;508;p26"/>
            <p:cNvSpPr txBox="1"/>
            <p:nvPr/>
          </p:nvSpPr>
          <p:spPr>
            <a:xfrm>
              <a:off x="6198082" y="3498350"/>
              <a:ext cx="632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</a:t>
              </a:r>
              <a:endParaRPr b="1" dirty="0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509" name="Google Shape;509;p26"/>
          <p:cNvSpPr/>
          <p:nvPr/>
        </p:nvSpPr>
        <p:spPr>
          <a:xfrm>
            <a:off x="5459664" y="1730473"/>
            <a:ext cx="374100" cy="932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26"/>
          <p:cNvSpPr/>
          <p:nvPr/>
        </p:nvSpPr>
        <p:spPr>
          <a:xfrm>
            <a:off x="5459664" y="2055714"/>
            <a:ext cx="374100" cy="6065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26"/>
          <p:cNvSpPr/>
          <p:nvPr/>
        </p:nvSpPr>
        <p:spPr>
          <a:xfrm>
            <a:off x="6595314" y="1730473"/>
            <a:ext cx="374100" cy="932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26"/>
          <p:cNvSpPr/>
          <p:nvPr/>
        </p:nvSpPr>
        <p:spPr>
          <a:xfrm>
            <a:off x="6595313" y="1700447"/>
            <a:ext cx="381201" cy="9618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3" name="Google Shape;513;p26"/>
          <p:cNvGrpSpPr/>
          <p:nvPr/>
        </p:nvGrpSpPr>
        <p:grpSpPr>
          <a:xfrm>
            <a:off x="6031352" y="2167384"/>
            <a:ext cx="1060037" cy="717539"/>
            <a:chOff x="7626613" y="3496686"/>
            <a:chExt cx="1060037" cy="717539"/>
          </a:xfrm>
        </p:grpSpPr>
        <p:sp>
          <p:nvSpPr>
            <p:cNvPr id="514" name="Google Shape;514;p26"/>
            <p:cNvSpPr txBox="1"/>
            <p:nvPr/>
          </p:nvSpPr>
          <p:spPr>
            <a:xfrm>
              <a:off x="8054250" y="3986225"/>
              <a:ext cx="632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2026</a:t>
              </a:r>
              <a:endParaRPr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15" name="Google Shape;515;p26"/>
            <p:cNvSpPr txBox="1"/>
            <p:nvPr/>
          </p:nvSpPr>
          <p:spPr>
            <a:xfrm>
              <a:off x="7626613" y="3496686"/>
              <a:ext cx="632400" cy="2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dirty="0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42</a:t>
              </a:r>
              <a:endParaRPr b="1" dirty="0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516" name="Google Shape;516;p26"/>
          <p:cNvSpPr txBox="1">
            <a:spLocks noGrp="1"/>
          </p:cNvSpPr>
          <p:nvPr>
            <p:ph type="title"/>
          </p:nvPr>
        </p:nvSpPr>
        <p:spPr>
          <a:xfrm>
            <a:off x="1677553" y="1536326"/>
            <a:ext cx="3467335" cy="46374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Принято участие</a:t>
            </a:r>
            <a:endParaRPr dirty="0"/>
          </a:p>
        </p:txBody>
      </p:sp>
      <p:grpSp>
        <p:nvGrpSpPr>
          <p:cNvPr id="517" name="Google Shape;517;p26"/>
          <p:cNvGrpSpPr/>
          <p:nvPr/>
        </p:nvGrpSpPr>
        <p:grpSpPr>
          <a:xfrm>
            <a:off x="5184039" y="2960359"/>
            <a:ext cx="2061000" cy="1402143"/>
            <a:chOff x="1406538" y="2527924"/>
            <a:chExt cx="2061000" cy="1402143"/>
          </a:xfrm>
        </p:grpSpPr>
        <p:sp>
          <p:nvSpPr>
            <p:cNvPr id="518" name="Google Shape;518;p26"/>
            <p:cNvSpPr txBox="1"/>
            <p:nvPr/>
          </p:nvSpPr>
          <p:spPr>
            <a:xfrm>
              <a:off x="1406538" y="2527924"/>
              <a:ext cx="2061000" cy="298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Комиссии</a:t>
              </a:r>
              <a:endParaRPr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519" name="Google Shape;519;p26"/>
            <p:cNvGrpSpPr/>
            <p:nvPr/>
          </p:nvGrpSpPr>
          <p:grpSpPr>
            <a:xfrm>
              <a:off x="1406538" y="2984150"/>
              <a:ext cx="2061000" cy="945917"/>
              <a:chOff x="6625800" y="1176313"/>
              <a:chExt cx="2061000" cy="945917"/>
            </a:xfrm>
          </p:grpSpPr>
          <p:sp>
            <p:nvSpPr>
              <p:cNvPr id="520" name="Google Shape;520;p26"/>
              <p:cNvSpPr txBox="1"/>
              <p:nvPr/>
            </p:nvSpPr>
            <p:spPr>
              <a:xfrm>
                <a:off x="6625800" y="1176313"/>
                <a:ext cx="2061000" cy="27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800" b="1" dirty="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по приемке объектов </a:t>
                </a:r>
                <a:endParaRPr sz="1800" b="1" dirty="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521" name="Google Shape;521;p26"/>
              <p:cNvSpPr txBox="1"/>
              <p:nvPr/>
            </p:nvSpPr>
            <p:spPr>
              <a:xfrm>
                <a:off x="6625800" y="1653930"/>
                <a:ext cx="2061000" cy="4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сетей газораспределения и газопотребления</a:t>
                </a:r>
                <a:endParaRPr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9915A5CE-6CD6-93BD-968F-9B30BFE88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A4C54E-0D28-8D49-6DAA-500E5A78A277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E650D3BE-D8AE-E6D2-4AD2-FA1543E52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65F9FDE2-5D45-0EED-4C00-609D99EB8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802" y="2714"/>
            <a:ext cx="4309763" cy="91711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sz="2000" b="1" dirty="0">
                <a:solidFill>
                  <a:srgbClr val="FFFFFF"/>
                </a:solidFill>
                <a:latin typeface="Arial"/>
                <a:cs typeface="Times New Roman" panose="02020603050405020304" pitchFamily="18" charset="0"/>
              </a:rPr>
              <a:t>Межведомственная работа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>
            <a:spLocks noGrp="1"/>
          </p:cNvSpPr>
          <p:nvPr>
            <p:ph type="title"/>
          </p:nvPr>
        </p:nvSpPr>
        <p:spPr>
          <a:xfrm>
            <a:off x="457200" y="1314699"/>
            <a:ext cx="8229600" cy="16573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Лицензия на эксплуатацию взрывопожароопасных и химически опасных производственных объектов I, II и III классов опасности</a:t>
            </a:r>
            <a:endParaRPr dirty="0"/>
          </a:p>
        </p:txBody>
      </p:sp>
      <p:sp>
        <p:nvSpPr>
          <p:cNvPr id="130" name="Google Shape;130;p16"/>
          <p:cNvSpPr/>
          <p:nvPr/>
        </p:nvSpPr>
        <p:spPr>
          <a:xfrm>
            <a:off x="1242003" y="3068632"/>
            <a:ext cx="6659993" cy="1554168"/>
          </a:xfrm>
          <a:prstGeom prst="roundRect">
            <a:avLst>
              <a:gd name="adj" fmla="val 1932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1" dirty="0">
                <a:solidFill>
                  <a:schemeClr val="lt1"/>
                </a:solidFill>
                <a:latin typeface="Fira Sans Extra Condensed"/>
                <a:sym typeface="Fira Sans Extra Condensed"/>
              </a:rPr>
              <a:t>Основание проверки: п. 8 ч. 1 ст. 57 Федерального закона от 31.07.2020 № 248-ФЗ «О государственном контроле (надзоре) и муниципальном контроле в Российской Федерации»</a:t>
            </a:r>
            <a:endParaRPr dirty="0"/>
          </a:p>
        </p:txBody>
      </p: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4CD80933-74AC-D54E-488B-8DC8EF43C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618F0E-F69E-CC37-93D2-92F97CD08418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63FD5FE5-C253-A8E1-9766-2125C4B75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AC662292-15EB-2FF4-B74A-822455D9F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802" y="2714"/>
            <a:ext cx="4309763" cy="91711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sz="2000" b="1" dirty="0">
                <a:solidFill>
                  <a:srgbClr val="FFFFFF"/>
                </a:solidFill>
                <a:latin typeface="Arial"/>
                <a:cs typeface="Times New Roman" panose="02020603050405020304" pitchFamily="18" charset="0"/>
              </a:rPr>
              <a:t>Лицензионные требования</a:t>
            </a:r>
          </a:p>
        </p:txBody>
      </p:sp>
    </p:spTree>
    <p:extLst>
      <p:ext uri="{BB962C8B-B14F-4D97-AF65-F5344CB8AC3E}">
        <p14:creationId xmlns:p14="http://schemas.microsoft.com/office/powerpoint/2010/main" val="2914406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40"/>
          <p:cNvSpPr txBox="1">
            <a:spLocks noGrp="1"/>
          </p:cNvSpPr>
          <p:nvPr>
            <p:ph type="title"/>
          </p:nvPr>
        </p:nvSpPr>
        <p:spPr>
          <a:xfrm>
            <a:off x="489965" y="1076847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Магистральный трубопроводный транспорт</a:t>
            </a:r>
            <a:endParaRPr dirty="0"/>
          </a:p>
        </p:txBody>
      </p: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4FB3AFB3-E637-0FFD-9A0F-AB725A8D8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3E7EFD-7A46-9701-E629-78A05466CFF7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F3B8F3C2-B1A2-EA3D-5623-8B1AD6375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079ACE64-0EB7-53A1-4FA3-0E0F0EC1D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802" y="2714"/>
            <a:ext cx="4309763" cy="91711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sz="2000" b="1" dirty="0">
                <a:solidFill>
                  <a:srgbClr val="FFFFFF"/>
                </a:solidFill>
                <a:latin typeface="Arial"/>
                <a:cs typeface="Times New Roman" panose="02020603050405020304" pitchFamily="18" charset="0"/>
              </a:rPr>
              <a:t>Нарушения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F0D6D62-3AD4-DDB3-C536-84DFFEC00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874256"/>
              </p:ext>
            </p:extLst>
          </p:nvPr>
        </p:nvGraphicFramePr>
        <p:xfrm>
          <a:off x="809042" y="1656271"/>
          <a:ext cx="7610415" cy="308031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856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35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8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100" b="1" u="none" strike="noStrike" cap="none" spc="0" dirty="0">
                          <a:solidFill>
                            <a:schemeClr val="lt1"/>
                          </a:solidFill>
                          <a:sym typeface="Arial"/>
                        </a:rPr>
                        <a:t>Не разработаны для рабочего персонала производственные, технологические инструкции и инструкции по охране труда</a:t>
                      </a:r>
                      <a:endParaRPr lang="ru-RU" sz="1100" b="1" i="0" u="none" strike="noStrike" cap="none" spc="0" dirty="0">
                        <a:solidFill>
                          <a:schemeClr val="lt1"/>
                        </a:solidFill>
                        <a:latin typeface="Fira Sans Extra Condensed"/>
                        <a:ea typeface="Calibri" panose="020F0502020204030204" pitchFamily="3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62017" marR="620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strike="noStrike" cap="none" spc="0" dirty="0">
                          <a:solidFill>
                            <a:schemeClr val="lt1"/>
                          </a:solidFill>
                          <a:sym typeface="Arial"/>
                        </a:rPr>
                        <a:t>п. 94 ФНП от 11.12.2020 № 517</a:t>
                      </a:r>
                      <a:endParaRPr lang="ru-RU" sz="1100" b="0" i="0" u="none" strike="noStrike" cap="none" spc="0" dirty="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Arial"/>
                      </a:endParaRPr>
                    </a:p>
                  </a:txBody>
                  <a:tcPr marL="62017" marR="620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34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На момент проверки не представлен график планового осмотра пересечений МГ с автомобильными дорогами, осмотры осуществляются без графика, с фиксацией результатов в журнале осмотра</a:t>
                      </a:r>
                    </a:p>
                  </a:txBody>
                  <a:tcPr marL="62017" marR="620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102 ФНП от 11.12.2020 № 517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 </a:t>
                      </a:r>
                    </a:p>
                  </a:txBody>
                  <a:tcPr marL="62017" marR="620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64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Основные параметры не соответствуют проектным решениям</a:t>
                      </a:r>
                    </a:p>
                  </a:txBody>
                  <a:tcPr marL="62017" marR="620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66 ФНП от 11.12.2020 № 517</a:t>
                      </a:r>
                    </a:p>
                  </a:txBody>
                  <a:tcPr marL="62017" marR="620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34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 предоставлен технологический регламент на эксплуатацию ОПО, определяющий порядок организации надежного и безопасного ведения технологического процесса, соответствующий проектной документации</a:t>
                      </a:r>
                    </a:p>
                  </a:txBody>
                  <a:tcPr marL="62017" marR="620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88, 89 ФНП от 11.12.2020 № 517</a:t>
                      </a:r>
                    </a:p>
                  </a:txBody>
                  <a:tcPr marL="62017" marR="620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234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tabLst>
                          <a:tab pos="134620" algn="l"/>
                        </a:tabLs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Осуществляется эксплуатация оборудования, признанного по результатам технического диагностирования неработоспособным и не соответствующим требованиям промышленной безопасности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п.70, 74, 117, 123 ФНП от 11.12.2020 № 517</a:t>
                      </a:r>
                    </a:p>
                    <a:p>
                      <a:pPr algn="l" hangingPunc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 </a:t>
                      </a:r>
                    </a:p>
                  </a:txBody>
                  <a:tcPr marL="62017" marR="620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928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 представлены документы, подтверждающие выполнение рекомендаций о необходимости капитального ремонта согласно прилагаемой дефектной ведомости к результатам технического диагностирования по заключению которого оборудование признано ограниченно работоспособным</a:t>
                      </a:r>
                    </a:p>
                  </a:txBody>
                  <a:tcPr marL="62017" marR="620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70, 74, 117, 123 ФНП от 11.12.2020 № 517</a:t>
                      </a:r>
                    </a:p>
                    <a:p>
                      <a:pPr algn="l" hangingPunc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 </a:t>
                      </a:r>
                    </a:p>
                  </a:txBody>
                  <a:tcPr marL="62017" marR="620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40"/>
          <p:cNvSpPr txBox="1">
            <a:spLocks noGrp="1"/>
          </p:cNvSpPr>
          <p:nvPr>
            <p:ph type="title"/>
          </p:nvPr>
        </p:nvSpPr>
        <p:spPr>
          <a:xfrm>
            <a:off x="489965" y="1076847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Нефтегазодобывающая промышленность</a:t>
            </a:r>
            <a:endParaRPr dirty="0"/>
          </a:p>
        </p:txBody>
      </p: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4FB3AFB3-E637-0FFD-9A0F-AB725A8D8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3E7EFD-7A46-9701-E629-78A05466CFF7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F3B8F3C2-B1A2-EA3D-5623-8B1AD6375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079ACE64-0EB7-53A1-4FA3-0E0F0EC1D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802" y="2714"/>
            <a:ext cx="4309763" cy="91711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sz="2000" b="1" dirty="0">
                <a:solidFill>
                  <a:srgbClr val="FFFFFF"/>
                </a:solidFill>
                <a:latin typeface="Arial"/>
                <a:cs typeface="Times New Roman" panose="02020603050405020304" pitchFamily="18" charset="0"/>
              </a:rPr>
              <a:t>Нарушения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F0D6D62-3AD4-DDB3-C536-84DFFEC00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471280"/>
              </p:ext>
            </p:extLst>
          </p:nvPr>
        </p:nvGraphicFramePr>
        <p:xfrm>
          <a:off x="809042" y="1656271"/>
          <a:ext cx="7610415" cy="300170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856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35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8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Средства измерений на ОПО не имеют надписи с указанием измеряемых параметров (датчик давления)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569 ФНП от 15.12.2020 № 534</a:t>
                      </a:r>
                    </a:p>
                  </a:txBody>
                  <a:tcPr marL="62017" marR="6201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На циферблате некоторых манометров отсутствует красная черта или не укреплена на корпусе манометра красная пластинка, прилегающая к стеклу манометра через деление шкалы, соответствующее максимально разрешенному рабочему давлению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565 ФНП от 15.12.2020 № 534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6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 насосной станции применяются недопустимые к применению на опасных производственных объектах нефтегазодобывающих производств для перекачки ЛВЖ и ГЖ насосы с сальниковыми уплотнениями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781 ФНП от 15.12.2020 № 534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Допускается использование средств измерений, измерительных приборов, не соответствующими требованиям Федерального закона «Об обеспечении единства измерений» от 26.06.2008 № 102-ФЗ, а именно не имеющими подтверждающих сведений о результатах поверки, включенными в Федеральный информационный фонд по обеспечению единства измерений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564 ФНП от 15.12.2020 № 534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2345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Увеличение периодичности осмотра промысловых трубопроводов предусмотрено не на весь паводковый период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565 ФНП от 15.12.2020 № 534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040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40"/>
          <p:cNvSpPr txBox="1">
            <a:spLocks noGrp="1"/>
          </p:cNvSpPr>
          <p:nvPr>
            <p:ph type="title"/>
          </p:nvPr>
        </p:nvSpPr>
        <p:spPr>
          <a:xfrm>
            <a:off x="489965" y="1076847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Объекты газоснабжения</a:t>
            </a:r>
          </a:p>
        </p:txBody>
      </p: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4FB3AFB3-E637-0FFD-9A0F-AB725A8D8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3E7EFD-7A46-9701-E629-78A05466CFF7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F3B8F3C2-B1A2-EA3D-5623-8B1AD6375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079ACE64-0EB7-53A1-4FA3-0E0F0EC1D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802" y="2714"/>
            <a:ext cx="4309763" cy="91711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sz="2000" b="1" dirty="0">
                <a:solidFill>
                  <a:srgbClr val="FFFFFF"/>
                </a:solidFill>
                <a:latin typeface="Arial"/>
                <a:cs typeface="Times New Roman" panose="02020603050405020304" pitchFamily="18" charset="0"/>
              </a:rPr>
              <a:t>Нарушения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F0D6D62-3AD4-DDB3-C536-84DFFEC00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081206"/>
              </p:ext>
            </p:extLst>
          </p:nvPr>
        </p:nvGraphicFramePr>
        <p:xfrm>
          <a:off x="809042" y="1656271"/>
          <a:ext cx="7610415" cy="301471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856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35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8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 получена в установленном порядке лицензия на эксплуатацию взрывопожароопасных и химически опасных производственных объектов I, II и III классов опасности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spc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ст.ст</a:t>
                      </a: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. 6, 9 Федерального закона «О промышленной безопасности опасных производственных объектов» от 21.07.1997 № 116-ФЗ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 представлены документы, подтверждающие назначение ответственных за безопасную эксплуатацию ОПО из числа руководителей или инженерно-технических работников, прошедших аттестацию в области промышленной безопасности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5 ФНП от 15.12.2020 № 531)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6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 представлена проектная и исполнительная документация сети </a:t>
                      </a:r>
                      <a:r>
                        <a:rPr lang="ru-RU" sz="1100" b="1" i="0" u="none" strike="noStrike" cap="none" spc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газопотребления</a:t>
                      </a: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. Не определены приказом порядок и условия хранения проектной и исполнительной документации сети </a:t>
                      </a:r>
                      <a:r>
                        <a:rPr lang="ru-RU" sz="1100" b="1" i="0" u="none" strike="noStrike" cap="none" spc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газопотребления</a:t>
                      </a:r>
                      <a:endParaRPr lang="ru-RU" sz="1100" b="1" i="0" u="none" strike="noStrike" cap="none" spc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6 ФНП от 15.12.2020 № 531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 разработан и не утвержден в установленном порядке перечень газоопасных работ и инструкция, определяющая порядок подготовки и безопасность их проведения применительно к конкретным производственным условиям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133 ФНП от 15.12.2020 № 531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505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40"/>
          <p:cNvSpPr txBox="1">
            <a:spLocks noGrp="1"/>
          </p:cNvSpPr>
          <p:nvPr>
            <p:ph type="title"/>
          </p:nvPr>
        </p:nvSpPr>
        <p:spPr>
          <a:xfrm>
            <a:off x="489965" y="1076847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Нефтепродуктообеспечение</a:t>
            </a:r>
          </a:p>
        </p:txBody>
      </p: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4FB3AFB3-E637-0FFD-9A0F-AB725A8D8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3E7EFD-7A46-9701-E629-78A05466CFF7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F3B8F3C2-B1A2-EA3D-5623-8B1AD6375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079ACE64-0EB7-53A1-4FA3-0E0F0EC1D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802" y="2714"/>
            <a:ext cx="4309763" cy="91711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sz="2000" b="1" dirty="0">
                <a:solidFill>
                  <a:srgbClr val="FFFFFF"/>
                </a:solidFill>
                <a:latin typeface="Arial"/>
                <a:cs typeface="Times New Roman" panose="02020603050405020304" pitchFamily="18" charset="0"/>
              </a:rPr>
              <a:t>Нарушения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F0D6D62-3AD4-DDB3-C536-84DFFEC00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496174"/>
              </p:ext>
            </p:extLst>
          </p:nvPr>
        </p:nvGraphicFramePr>
        <p:xfrm>
          <a:off x="809042" y="1656271"/>
          <a:ext cx="7610415" cy="319828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856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35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8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На эстакаде (пункте) налива нефтепродуктов отсутствуют сигнализаторы </a:t>
                      </a:r>
                      <a:r>
                        <a:rPr lang="ru-RU" sz="1100" b="1" i="0" u="none" strike="noStrike" cap="none" spc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довзрывных</a:t>
                      </a: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концентраций паров нефти и нефтепродуктов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47 ФНП от 15.12.2020 № 529)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Резервуары вертикальные стальные не оборудованы техническими системами и средствами, предотвращающими образование взрывоопасных смесей и возможность взрыва внутри резервуара (</a:t>
                      </a:r>
                      <a:r>
                        <a:rPr lang="ru-RU" sz="1100" b="1" i="0" u="none" strike="noStrike" cap="none" spc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газоуравнительные</a:t>
                      </a: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системы, системы улавливания и рекуперации паров, системы подачи инертных сред – создание азотной «подушки», применение газовой подушки, применение общей </a:t>
                      </a:r>
                      <a:r>
                        <a:rPr lang="ru-RU" sz="1100" b="1" i="0" u="none" strike="noStrike" cap="none" spc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газоуравнительной</a:t>
                      </a: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линии со сбросом газовой среды через гидрозатвор на свечу рассеивания в атмосферу)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 77 ФНП от 15.12.2020 № 529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6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На площадке ОПО не предусмотрены технические средства, обеспечивающие оповещение об обнаружении аварийных выбросов горючих паров или разливов нефти и нефтепродуктов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 210 ФНП от 15.12.2020 № 529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Допускается эксплуатация на опасном производственном объекте технических устройств и сооружений с истекшим сроком службы без положительного заключения экспертизы промышленной безопасности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 261 ФНП от 15.12.2020 № 529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2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Насосные агрегаты, перекачивающие нефть и нефтепродукты, не имеют дистанционное отключение из помещения управления (операторной)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0" i="0" u="none" strike="noStrike" cap="none" spc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п. 160 ФНП от 15.12.2020 № 529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105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2"/>
          <p:cNvSpPr/>
          <p:nvPr/>
        </p:nvSpPr>
        <p:spPr>
          <a:xfrm>
            <a:off x="5218141" y="2213631"/>
            <a:ext cx="2991865" cy="2673350"/>
          </a:xfrm>
          <a:prstGeom prst="rect">
            <a:avLst/>
          </a:prstGeom>
          <a:solidFill>
            <a:srgbClr val="1642C5">
              <a:alpha val="125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2"/>
          <p:cNvSpPr txBox="1">
            <a:spLocks noGrp="1"/>
          </p:cNvSpPr>
          <p:nvPr>
            <p:ph type="title"/>
          </p:nvPr>
        </p:nvSpPr>
        <p:spPr>
          <a:xfrm>
            <a:off x="686279" y="616038"/>
            <a:ext cx="8033286" cy="192501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За I полугодие 2026 года к административной ответственности привлечены 39 субъектов – юридических и должностных лиц – по ч. 1 ст. 9.1, ст. 9.10, ч. 11 ст. 19.5 и ч. 1 ст. 20.25 КоАП РФ</a:t>
            </a:r>
            <a:endParaRPr sz="2000" dirty="0"/>
          </a:p>
        </p:txBody>
      </p: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DE979321-560B-841E-9BB9-9B3B8FA6C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151E82-2CB3-F5A9-AE99-9B751F14737C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6BDBF5C1-69CE-539A-FC15-90849BF67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86BE29C4-EA3A-6696-B128-725517FFE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802" y="2714"/>
            <a:ext cx="4309763" cy="91711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sz="2000" b="1" dirty="0">
                <a:solidFill>
                  <a:srgbClr val="FFFFFF"/>
                </a:solidFill>
                <a:latin typeface="Arial"/>
                <a:cs typeface="Times New Roman" panose="02020603050405020304" pitchFamily="18" charset="0"/>
              </a:rPr>
              <a:t>Административное производство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54C3CE94-6F05-0BBD-1E92-136E34900D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2300753"/>
              </p:ext>
            </p:extLst>
          </p:nvPr>
        </p:nvGraphicFramePr>
        <p:xfrm>
          <a:off x="4821773" y="2213631"/>
          <a:ext cx="3784600" cy="267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Google Shape;350;p22">
            <a:extLst>
              <a:ext uri="{FF2B5EF4-FFF2-40B4-BE49-F238E27FC236}">
                <a16:creationId xmlns:a16="http://schemas.microsoft.com/office/drawing/2014/main" id="{5E18C338-DF7C-71D7-7E43-2F463E8B01A5}"/>
              </a:ext>
            </a:extLst>
          </p:cNvPr>
          <p:cNvSpPr/>
          <p:nvPr/>
        </p:nvSpPr>
        <p:spPr>
          <a:xfrm>
            <a:off x="1134236" y="2213631"/>
            <a:ext cx="2991865" cy="2673350"/>
          </a:xfrm>
          <a:prstGeom prst="rect">
            <a:avLst/>
          </a:prstGeom>
          <a:solidFill>
            <a:srgbClr val="1642C5">
              <a:alpha val="125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DA6841F-EF8D-36D8-594D-BFBE0E0FD3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1599380"/>
              </p:ext>
            </p:extLst>
          </p:nvPr>
        </p:nvGraphicFramePr>
        <p:xfrm>
          <a:off x="757302" y="2213631"/>
          <a:ext cx="3784600" cy="267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"/>
          <p:cNvSpPr txBox="1">
            <a:spLocks noGrp="1"/>
          </p:cNvSpPr>
          <p:nvPr>
            <p:ph type="title"/>
          </p:nvPr>
        </p:nvSpPr>
        <p:spPr>
          <a:xfrm>
            <a:off x="457200" y="1502753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Количество инцидентов по сравнению с аналогичным периодом прошлого года осталось на прежнем уровне</a:t>
            </a:r>
            <a:endParaRPr sz="2400" dirty="0"/>
          </a:p>
        </p:txBody>
      </p:sp>
      <p:sp>
        <p:nvSpPr>
          <p:cNvPr id="166" name="Google Shape;166;p17"/>
          <p:cNvSpPr/>
          <p:nvPr/>
        </p:nvSpPr>
        <p:spPr>
          <a:xfrm>
            <a:off x="3657600" y="2296588"/>
            <a:ext cx="2457600" cy="1083300"/>
          </a:xfrm>
          <a:prstGeom prst="roundRect">
            <a:avLst>
              <a:gd name="adj" fmla="val 10018"/>
            </a:avLst>
          </a:prstGeom>
          <a:solidFill>
            <a:srgbClr val="155FE5">
              <a:alpha val="125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67" name="Google Shape;167;p17"/>
          <p:cNvSpPr/>
          <p:nvPr/>
        </p:nvSpPr>
        <p:spPr>
          <a:xfrm>
            <a:off x="3657600" y="3595751"/>
            <a:ext cx="2457600" cy="1083300"/>
          </a:xfrm>
          <a:prstGeom prst="roundRect">
            <a:avLst>
              <a:gd name="adj" fmla="val 10018"/>
            </a:avLst>
          </a:prstGeom>
          <a:solidFill>
            <a:srgbClr val="2A8BFD">
              <a:alpha val="125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169" name="Google Shape;169;p17"/>
          <p:cNvGrpSpPr/>
          <p:nvPr/>
        </p:nvGrpSpPr>
        <p:grpSpPr>
          <a:xfrm>
            <a:off x="3989725" y="2440288"/>
            <a:ext cx="2457600" cy="795900"/>
            <a:chOff x="5686425" y="1168300"/>
            <a:chExt cx="2457600" cy="795900"/>
          </a:xfrm>
        </p:grpSpPr>
        <p:sp>
          <p:nvSpPr>
            <p:cNvPr id="170" name="Google Shape;170;p17"/>
            <p:cNvSpPr txBox="1"/>
            <p:nvPr/>
          </p:nvSpPr>
          <p:spPr>
            <a:xfrm>
              <a:off x="5686425" y="1168300"/>
              <a:ext cx="24576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Инцидента</a:t>
              </a:r>
              <a:endParaRPr sz="18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1" name="Google Shape;171;p17"/>
            <p:cNvSpPr txBox="1"/>
            <p:nvPr/>
          </p:nvSpPr>
          <p:spPr>
            <a:xfrm>
              <a:off x="5686425" y="1500100"/>
              <a:ext cx="2457600" cy="46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ГС – 2; НД – 1; МТ -1</a:t>
              </a:r>
              <a:endParaRPr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8" name="Google Shape;178;p17"/>
          <p:cNvGrpSpPr/>
          <p:nvPr/>
        </p:nvGrpSpPr>
        <p:grpSpPr>
          <a:xfrm>
            <a:off x="3989725" y="3739457"/>
            <a:ext cx="2457600" cy="795900"/>
            <a:chOff x="5686425" y="1168300"/>
            <a:chExt cx="2457600" cy="795900"/>
          </a:xfrm>
        </p:grpSpPr>
        <p:sp>
          <p:nvSpPr>
            <p:cNvPr id="179" name="Google Shape;179;p17"/>
            <p:cNvSpPr txBox="1"/>
            <p:nvPr/>
          </p:nvSpPr>
          <p:spPr>
            <a:xfrm>
              <a:off x="5686425" y="1168300"/>
              <a:ext cx="24576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Авария</a:t>
              </a:r>
              <a:endParaRPr sz="18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0" name="Google Shape;180;p17"/>
            <p:cNvSpPr txBox="1"/>
            <p:nvPr/>
          </p:nvSpPr>
          <p:spPr>
            <a:xfrm>
              <a:off x="5686425" y="1500100"/>
              <a:ext cx="2457600" cy="46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dirty="0">
                  <a:latin typeface="Roboto"/>
                  <a:ea typeface="Roboto"/>
                  <a:cs typeface="Roboto"/>
                  <a:sym typeface="Roboto"/>
                </a:rPr>
                <a:t>НХ - 1</a:t>
              </a:r>
              <a:endParaRPr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2" name="Google Shape;192;p17"/>
          <p:cNvSpPr/>
          <p:nvPr/>
        </p:nvSpPr>
        <p:spPr>
          <a:xfrm>
            <a:off x="2402247" y="2440288"/>
            <a:ext cx="796200" cy="795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</a:t>
            </a:r>
            <a:endParaRPr sz="1800" b="1" dirty="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93" name="Google Shape;193;p17"/>
          <p:cNvSpPr/>
          <p:nvPr/>
        </p:nvSpPr>
        <p:spPr>
          <a:xfrm>
            <a:off x="2402247" y="3739451"/>
            <a:ext cx="796200" cy="795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</a:t>
            </a:r>
            <a:endParaRPr sz="1800" b="1" dirty="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196" name="Google Shape;196;p17"/>
          <p:cNvCxnSpPr>
            <a:cxnSpLocks/>
            <a:stCxn id="193" idx="6"/>
            <a:endCxn id="167" idx="1"/>
          </p:cNvCxnSpPr>
          <p:nvPr/>
        </p:nvCxnSpPr>
        <p:spPr>
          <a:xfrm>
            <a:off x="3198447" y="4137401"/>
            <a:ext cx="459153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9" name="Google Shape;199;p17"/>
          <p:cNvCxnSpPr>
            <a:cxnSpLocks/>
            <a:stCxn id="192" idx="6"/>
            <a:endCxn id="166" idx="1"/>
          </p:cNvCxnSpPr>
          <p:nvPr/>
        </p:nvCxnSpPr>
        <p:spPr>
          <a:xfrm>
            <a:off x="3198447" y="2838238"/>
            <a:ext cx="459153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32D98805-E0C4-EE26-77AA-D034F6F24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88D957-7F13-8884-DDF6-2D29E94BB203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93CDC465-081F-3EB3-4DA8-9C4E41CEF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EC7B1506-120D-9745-9DDD-143CD73BA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802" y="2714"/>
            <a:ext cx="4309763" cy="91711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sz="2000" b="1" dirty="0">
                <a:solidFill>
                  <a:srgbClr val="FFFFFF"/>
                </a:solidFill>
                <a:latin typeface="Arial"/>
                <a:cs typeface="Times New Roman" panose="02020603050405020304" pitchFamily="18" charset="0"/>
              </a:rPr>
              <a:t>Аварийность и инциденты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>
            <a:spLocks noGrp="1"/>
          </p:cNvSpPr>
          <p:nvPr>
            <p:ph type="title"/>
          </p:nvPr>
        </p:nvSpPr>
        <p:spPr>
          <a:xfrm>
            <a:off x="757302" y="1289926"/>
            <a:ext cx="7675498" cy="342177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За I полугодие 2026 года:</a:t>
            </a:r>
            <a:br>
              <a:rPr lang="ru-RU" sz="2000" dirty="0"/>
            </a:br>
            <a:br>
              <a:rPr lang="ru-RU" sz="2000" dirty="0"/>
            </a:br>
            <a:r>
              <a:rPr lang="ru-RU" sz="2000" b="0" dirty="0"/>
              <a:t>- объявлено 9 предостережений о недопустимости нарушения обязательных требований;</a:t>
            </a:r>
            <a:br>
              <a:rPr lang="ru-RU" sz="2000" b="0" dirty="0"/>
            </a:br>
            <a:r>
              <a:rPr lang="ru-RU" sz="2000" b="0" dirty="0"/>
              <a:t>- проведен 1 обязательный профилактический визит в отношении 2 ОПО;</a:t>
            </a:r>
            <a:br>
              <a:rPr lang="ru-RU" sz="2000" b="0" dirty="0"/>
            </a:br>
            <a:r>
              <a:rPr lang="ru-RU" sz="2000" b="0" dirty="0"/>
              <a:t>- проведено 24 консультирования посредством МП «Инспектор»;</a:t>
            </a:r>
            <a:br>
              <a:rPr lang="ru-RU" sz="2000" b="0" dirty="0"/>
            </a:br>
            <a:r>
              <a:rPr lang="ru-RU" sz="2000" b="0" dirty="0"/>
              <a:t>- проведено 2 совещания;</a:t>
            </a:r>
            <a:br>
              <a:rPr lang="ru-RU" sz="2000" b="0" dirty="0"/>
            </a:br>
            <a:r>
              <a:rPr lang="ru-RU" sz="2000" b="0" dirty="0"/>
              <a:t>- информирование контролируемых лиц.</a:t>
            </a:r>
            <a:endParaRPr sz="2000" b="0" dirty="0"/>
          </a:p>
        </p:txBody>
      </p: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4CD80933-74AC-D54E-488B-8DC8EF43C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618F0E-F69E-CC37-93D2-92F97CD08418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63FD5FE5-C253-A8E1-9766-2125C4B75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AC662292-15EB-2FF4-B74A-822455D9F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802" y="2714"/>
            <a:ext cx="4309763" cy="91711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sz="2000" b="1" dirty="0">
                <a:solidFill>
                  <a:srgbClr val="FFFFFF"/>
                </a:solidFill>
                <a:latin typeface="Arial"/>
                <a:cs typeface="Times New Roman" panose="02020603050405020304" pitchFamily="18" charset="0"/>
              </a:rPr>
              <a:t>Профилактика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9"/>
          <p:cNvSpPr txBox="1">
            <a:spLocks noGrp="1"/>
          </p:cNvSpPr>
          <p:nvPr>
            <p:ph type="title"/>
          </p:nvPr>
        </p:nvSpPr>
        <p:spPr>
          <a:xfrm>
            <a:off x="278728" y="1522538"/>
            <a:ext cx="3696372" cy="303839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dirty="0"/>
              <a:t>В отношении 28 юридических лиц и индивидуальных предпринимателей начато производство по делам об административных правонарушениях по ч. 1 ст. 9.1 КоАП РФ в связи с непредставлением сведений об организации производственного контроля за соблюдением требований промышленной безопасности.</a:t>
            </a:r>
            <a:endParaRPr sz="1800" b="0" dirty="0"/>
          </a:p>
        </p:txBody>
      </p: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7E01D4DD-E75B-21E0-4146-E2C9D02F3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1D132B-8FB0-B094-FD2F-C1EFB824BCFC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2B207978-AEF6-BEB9-D1D9-2353D5997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00F2981F-412F-EED0-0740-78F31E521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802" y="2714"/>
            <a:ext cx="4309763" cy="91711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sz="2000" b="1" dirty="0">
                <a:solidFill>
                  <a:srgbClr val="FFFFFF"/>
                </a:solidFill>
                <a:latin typeface="Arial"/>
                <a:cs typeface="Times New Roman" panose="02020603050405020304" pitchFamily="18" charset="0"/>
              </a:rPr>
              <a:t>Производственный контроль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011C71-ADD1-8FB9-4A25-418A83FE86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9132" y="1522538"/>
            <a:ext cx="4796140" cy="30383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0"/>
          <p:cNvSpPr txBox="1"/>
          <p:nvPr/>
        </p:nvSpPr>
        <p:spPr>
          <a:xfrm>
            <a:off x="1193800" y="2120901"/>
            <a:ext cx="6756400" cy="1816100"/>
          </a:xfrm>
          <a:prstGeom prst="rect">
            <a:avLst/>
          </a:prstGeom>
          <a:solidFill>
            <a:srgbClr val="434343">
              <a:alpha val="125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Roboto"/>
                <a:ea typeface="Roboto"/>
                <a:cs typeface="Roboto"/>
                <a:sym typeface="Roboto"/>
              </a:rPr>
              <a:t>Результаты I полугодия 2026 года показывают необходимость сохранения повышенного внимания к объектам высоких классов опасности, соблюдению лицензионных требований, исполнению ранее выданных предписаний, предупреждению аварий и инцидентов, а также качеству организации производственного контроля.</a:t>
            </a:r>
            <a:endParaRPr sz="1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BBC8366A-EC71-68C7-9CD3-B6E5B2B50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CCAF44-1F3A-0D16-33FA-B570151D6E8A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0A55F335-5676-A18C-AA07-012276154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696ED180-730E-2BEE-0853-DC70D0A61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802" y="2714"/>
            <a:ext cx="4309763" cy="917117"/>
          </a:xfrm>
          <a:prstGeom prst="roundRect">
            <a:avLst>
              <a:gd name="adj" fmla="val 16667"/>
            </a:avLst>
          </a:prstGeom>
          <a:noFill/>
          <a:ln w="9525" cap="sq" algn="ctr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ru-RU" altLang="ru-RU" sz="2000" b="1" dirty="0">
                <a:solidFill>
                  <a:srgbClr val="FFFFFF"/>
                </a:solidFill>
                <a:latin typeface="Arial"/>
                <a:cs typeface="Times New Roman" panose="02020603050405020304" pitchFamily="18" charset="0"/>
              </a:rPr>
              <a:t>Выводы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"/>
          <p:cNvSpPr txBox="1">
            <a:spLocks noGrp="1"/>
          </p:cNvSpPr>
          <p:nvPr>
            <p:ph type="title"/>
          </p:nvPr>
        </p:nvSpPr>
        <p:spPr>
          <a:xfrm>
            <a:off x="457200" y="1868976"/>
            <a:ext cx="8229600" cy="140554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Спасибо за внимание!</a:t>
            </a:r>
            <a:endParaRPr sz="2400" dirty="0"/>
          </a:p>
        </p:txBody>
      </p:sp>
      <p:pic>
        <p:nvPicPr>
          <p:cNvPr id="2" name="Рисунок 14">
            <a:extLst>
              <a:ext uri="{FF2B5EF4-FFF2-40B4-BE49-F238E27FC236}">
                <a16:creationId xmlns:a16="http://schemas.microsoft.com/office/drawing/2014/main" id="{32D98805-E0C4-EE26-77AA-D034F6F24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" y="-11609"/>
            <a:ext cx="9144002" cy="948227"/>
          </a:xfrm>
          <a:prstGeom prst="rect">
            <a:avLst/>
          </a:prstGeom>
          <a:effectLst>
            <a:glow rad="63500">
              <a:srgbClr val="4472C4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88D957-7F13-8884-DDF6-2D29E94BB203}"/>
              </a:ext>
            </a:extLst>
          </p:cNvPr>
          <p:cNvSpPr txBox="1"/>
          <p:nvPr/>
        </p:nvSpPr>
        <p:spPr>
          <a:xfrm>
            <a:off x="757302" y="47113"/>
            <a:ext cx="29334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Ленское управление </a:t>
            </a:r>
          </a:p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Федеральной службы по экологическому, технологическому и атомному надзору</a:t>
            </a:r>
          </a:p>
        </p:txBody>
      </p:sp>
      <p:pic>
        <p:nvPicPr>
          <p:cNvPr id="4" name="Picture 4" descr="Ростехнадзор">
            <a:extLst>
              <a:ext uri="{FF2B5EF4-FFF2-40B4-BE49-F238E27FC236}">
                <a16:creationId xmlns:a16="http://schemas.microsoft.com/office/drawing/2014/main" id="{93CDC465-081F-3EB3-4DA8-9C4E41CEF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145407"/>
            <a:ext cx="539221" cy="63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013243"/>
      </p:ext>
    </p:extLst>
  </p:cSld>
  <p:clrMapOvr>
    <a:masterClrMapping/>
  </p:clrMapOvr>
</p:sld>
</file>

<file path=ppt/theme/theme1.xml><?xml version="1.0" encoding="utf-8"?>
<a:theme xmlns:a="http://schemas.openxmlformats.org/drawingml/2006/main" name="Business 2023 Annual Report Infographics by Slidesgo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D9D9D9"/>
      </a:lt2>
      <a:accent1>
        <a:srgbClr val="1642C5"/>
      </a:accent1>
      <a:accent2>
        <a:srgbClr val="155FE5"/>
      </a:accent2>
      <a:accent3>
        <a:srgbClr val="2A8BFD"/>
      </a:accent3>
      <a:accent4>
        <a:srgbClr val="434343"/>
      </a:accent4>
      <a:accent5>
        <a:srgbClr val="888888"/>
      </a:accent5>
      <a:accent6>
        <a:srgbClr val="CCCCCC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1204</Words>
  <Application>Microsoft Office PowerPoint</Application>
  <PresentationFormat>Экран (16:9)</PresentationFormat>
  <Paragraphs>156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Fira Sans Extra Condensed</vt:lpstr>
      <vt:lpstr>Fira Sans Extra Condensed SemiBold</vt:lpstr>
      <vt:lpstr>Roboto</vt:lpstr>
      <vt:lpstr>Arial</vt:lpstr>
      <vt:lpstr>Business 2023 Annual Report Infographics by Slidesgo</vt:lpstr>
      <vt:lpstr>Анализ правоприменительной практики при осуществлении федерального государственного надзора в области промышленной безопасности на опасных производственных объектах нефтегазового комплекса за I полугодие 2026 года</vt:lpstr>
      <vt:lpstr>Поднадзорные объекты</vt:lpstr>
      <vt:lpstr>Увеличение внеплановых КНМ и КНД при осуществлении ПГН</vt:lpstr>
      <vt:lpstr>Принято участие</vt:lpstr>
      <vt:lpstr>Лицензия на эксплуатацию взрывопожароопасных и химически опасных производственных объектов I, II и III классов опасности</vt:lpstr>
      <vt:lpstr>Магистральный трубопроводный транспорт</vt:lpstr>
      <vt:lpstr>Нефтегазодобывающая промышленность</vt:lpstr>
      <vt:lpstr>Объекты газоснабжения</vt:lpstr>
      <vt:lpstr>Нефтепродуктообеспечение</vt:lpstr>
      <vt:lpstr>За I полугодие 2026 года к административной ответственности привлечены 39 субъектов – юридических и должностных лиц – по ч. 1 ст. 9.1, ст. 9.10, ч. 11 ст. 19.5 и ч. 1 ст. 20.25 КоАП РФ</vt:lpstr>
      <vt:lpstr>Количество инцидентов по сравнению с аналогичным периодом прошлого года осталось на прежнем уровне</vt:lpstr>
      <vt:lpstr>За I полугодие 2026 года:  - объявлено 9 предостережений о недопустимости нарушения обязательных требований; - проведен 1 обязательный профилактический визит в отношении 2 ОПО; - проведено 24 консультирования посредством МП «Инспектор»; - проведено 2 совещания; - информирование контролируемых лиц.</vt:lpstr>
      <vt:lpstr>В отношении 28 юридических лиц и индивидуальных предпринимателей начато производство по делам об административных правонарушениях по ч. 1 ст. 9.1 КоАП РФ в связи с непредставлением сведений об организации производственного контроля за соблюдением требований промышленной безопасности.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Анна Горчакова</cp:lastModifiedBy>
  <cp:revision>8</cp:revision>
  <dcterms:modified xsi:type="dcterms:W3CDTF">2026-09-24T23:48:18Z</dcterms:modified>
</cp:coreProperties>
</file>